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29"/>
  </p:handoutMasterIdLst>
  <p:sldIdLst>
    <p:sldId id="292" r:id="rId2"/>
    <p:sldId id="293" r:id="rId3"/>
    <p:sldId id="273" r:id="rId4"/>
    <p:sldId id="265" r:id="rId5"/>
    <p:sldId id="324" r:id="rId6"/>
    <p:sldId id="306" r:id="rId7"/>
    <p:sldId id="354" r:id="rId8"/>
    <p:sldId id="368" r:id="rId9"/>
    <p:sldId id="367" r:id="rId10"/>
    <p:sldId id="307" r:id="rId11"/>
    <p:sldId id="369" r:id="rId12"/>
    <p:sldId id="308" r:id="rId13"/>
    <p:sldId id="365" r:id="rId14"/>
    <p:sldId id="370" r:id="rId15"/>
    <p:sldId id="356" r:id="rId16"/>
    <p:sldId id="361" r:id="rId17"/>
    <p:sldId id="362" r:id="rId18"/>
    <p:sldId id="363" r:id="rId19"/>
    <p:sldId id="366" r:id="rId20"/>
    <p:sldId id="364" r:id="rId21"/>
    <p:sldId id="372" r:id="rId22"/>
    <p:sldId id="373" r:id="rId23"/>
    <p:sldId id="357" r:id="rId24"/>
    <p:sldId id="358" r:id="rId25"/>
    <p:sldId id="371" r:id="rId26"/>
    <p:sldId id="374" r:id="rId27"/>
    <p:sldId id="301" r:id="rId28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9" autoAdjust="0"/>
    <p:restoredTop sz="86433" autoAdjust="0"/>
  </p:normalViewPr>
  <p:slideViewPr>
    <p:cSldViewPr snapToGrid="0" snapToObjects="1">
      <p:cViewPr varScale="1">
        <p:scale>
          <a:sx n="101" d="100"/>
          <a:sy n="101" d="100"/>
        </p:scale>
        <p:origin x="-966" y="-84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1B030F3-65D3-4654-A077-4CE3B784464C}" type="datetimeFigureOut">
              <a:rPr lang="ru-RU"/>
              <a:pPr>
                <a:defRPr/>
              </a:pPr>
              <a:t>13.08.2021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7B06215-453B-4164-A5DC-1026D41DC33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350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mtClean="0"/>
              <a:t>Теория вероятностей </a:t>
            </a:r>
            <a:r>
              <a:rPr lang="ru-RU" dirty="0" smtClean="0"/>
              <a:t>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867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8676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54006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900" b="1" smtClean="0">
                <a:latin typeface="Roboto"/>
                <a:ea typeface="Roboto"/>
                <a:cs typeface="Roboto"/>
              </a:rPr>
              <a:t>                                  Этапы проверки гипотез:</a:t>
            </a:r>
            <a:r>
              <a:rPr lang="ru-RU" sz="2900" smtClean="0">
                <a:latin typeface="Roboto"/>
                <a:ea typeface="Roboto"/>
                <a:cs typeface="Roboto"/>
              </a:rPr>
              <a:t/>
            </a:r>
            <a:br>
              <a:rPr lang="ru-RU" sz="2900" smtClean="0">
                <a:latin typeface="Roboto"/>
                <a:ea typeface="Roboto"/>
                <a:cs typeface="Roboto"/>
              </a:rPr>
            </a:br>
            <a:r>
              <a:rPr lang="ru-RU" sz="2900" smtClean="0">
                <a:latin typeface="Roboto"/>
                <a:ea typeface="Roboto"/>
                <a:cs typeface="Roboto"/>
              </a:rPr>
              <a:t/>
            </a:r>
            <a:br>
              <a:rPr lang="ru-RU" sz="2900" smtClean="0">
                <a:latin typeface="Roboto"/>
                <a:ea typeface="Roboto"/>
                <a:cs typeface="Roboto"/>
              </a:rPr>
            </a:br>
            <a:r>
              <a:rPr lang="ru-RU" sz="2900" smtClean="0">
                <a:latin typeface="Roboto"/>
                <a:ea typeface="Roboto"/>
                <a:cs typeface="Roboto"/>
              </a:rPr>
              <a:t>1) формулировка основной и альтернативной гипотез</a:t>
            </a:r>
            <a:br>
              <a:rPr lang="ru-RU" sz="2900" smtClean="0">
                <a:latin typeface="Roboto"/>
                <a:ea typeface="Roboto"/>
                <a:cs typeface="Roboto"/>
              </a:rPr>
            </a:br>
            <a:r>
              <a:rPr lang="ru-RU" sz="2900" smtClean="0">
                <a:latin typeface="Roboto"/>
                <a:ea typeface="Roboto"/>
                <a:cs typeface="Roboto"/>
              </a:rPr>
              <a:t>2) выбор статистического критерия, на основе которого будет проводиться проверка</a:t>
            </a:r>
            <a:br>
              <a:rPr lang="ru-RU" sz="2900" smtClean="0">
                <a:latin typeface="Roboto"/>
                <a:ea typeface="Roboto"/>
                <a:cs typeface="Roboto"/>
              </a:rPr>
            </a:br>
            <a:r>
              <a:rPr lang="ru-RU" sz="2900" smtClean="0">
                <a:latin typeface="Roboto"/>
                <a:ea typeface="Roboto"/>
                <a:cs typeface="Roboto"/>
              </a:rPr>
              <a:t>3) выбор уровня значимости </a:t>
            </a:r>
            <a:r>
              <a:rPr lang="ru-RU" sz="2900" b="1" i="1" smtClean="0">
                <a:latin typeface="Roboto"/>
                <a:ea typeface="Roboto"/>
                <a:cs typeface="Roboto"/>
              </a:rPr>
              <a:t>α</a:t>
            </a:r>
            <a:r>
              <a:rPr lang="ru-RU" sz="2900" smtClean="0">
                <a:latin typeface="Roboto"/>
                <a:ea typeface="Roboto"/>
                <a:cs typeface="Roboto"/>
              </a:rPr>
              <a:t/>
            </a:r>
            <a:br>
              <a:rPr lang="ru-RU" sz="2900" smtClean="0">
                <a:latin typeface="Roboto"/>
                <a:ea typeface="Roboto"/>
                <a:cs typeface="Roboto"/>
              </a:rPr>
            </a:br>
            <a:r>
              <a:rPr lang="ru-RU" sz="2900" smtClean="0">
                <a:latin typeface="Roboto"/>
                <a:ea typeface="Roboto"/>
                <a:cs typeface="Roboto"/>
              </a:rPr>
              <a:t>4) определение границ области данной гипотезы</a:t>
            </a:r>
            <a:br>
              <a:rPr lang="ru-RU" sz="2900" smtClean="0">
                <a:latin typeface="Roboto"/>
                <a:ea typeface="Roboto"/>
                <a:cs typeface="Roboto"/>
              </a:rPr>
            </a:br>
            <a:r>
              <a:rPr lang="ru-RU" sz="2900" smtClean="0">
                <a:latin typeface="Roboto"/>
                <a:ea typeface="Roboto"/>
                <a:cs typeface="Roboto"/>
              </a:rPr>
              <a:t>5) подведение итогов и формулировка вывода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3" y="0"/>
            <a:ext cx="8205787" cy="683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>
            <a:spLocks noChangeArrowheads="1"/>
          </p:cNvSpPr>
          <p:nvPr/>
        </p:nvSpPr>
        <p:spPr bwMode="auto">
          <a:xfrm>
            <a:off x="728663" y="1331913"/>
            <a:ext cx="9172575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ru-RU">
                <a:latin typeface="Times New Roman" pitchFamily="18" charset="0"/>
              </a:rPr>
              <a:t>Пример:</a:t>
            </a:r>
          </a:p>
          <a:p>
            <a:pPr marL="342900" indent="-342900"/>
            <a:r>
              <a:rPr lang="ru-RU" b="1">
                <a:latin typeface="Times New Roman" pitchFamily="18" charset="0"/>
              </a:rPr>
              <a:t>  Утверждается, что шарики для подшипников имеют диаметр 10мм. Используя односторонний критерий </a:t>
            </a:r>
            <a:r>
              <a:rPr lang="el-GR" b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ru-RU" b="1">
                <a:latin typeface="Times New Roman" pitchFamily="18" charset="0"/>
                <a:cs typeface="Times New Roman" pitchFamily="18" charset="0"/>
              </a:rPr>
              <a:t>=0,05, проверить эту гипотезу, если в выборке из 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b="1">
                <a:latin typeface="Times New Roman" pitchFamily="18" charset="0"/>
                <a:cs typeface="Times New Roman" pitchFamily="18" charset="0"/>
              </a:rPr>
              <a:t>=16 шариков, среднее оказалось равным 10,3 мм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b="1">
                <a:latin typeface="Times New Roman" pitchFamily="18" charset="0"/>
                <a:cs typeface="Times New Roman" pitchFamily="18" charset="0"/>
              </a:rPr>
              <a:t> а дисперсия нам известна и равна 1</a:t>
            </a:r>
            <a:endParaRPr lang="el-GR" b="1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endParaRPr lang="ru-RU" b="1">
              <a:latin typeface="Times New Roman" pitchFamily="18" charset="0"/>
            </a:endParaRPr>
          </a:p>
          <a:p>
            <a:pPr marL="342900" indent="-342900">
              <a:buFontTx/>
              <a:buAutoNum type="arabicParenR"/>
            </a:pPr>
            <a:r>
              <a:rPr lang="ru-RU" b="1">
                <a:latin typeface="Times New Roman" pitchFamily="18" charset="0"/>
              </a:rPr>
              <a:t>Н0: диаметр = 10 мм, 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µ</a:t>
            </a:r>
            <a:r>
              <a:rPr lang="ru-RU" b="1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µ</a:t>
            </a:r>
            <a:r>
              <a:rPr lang="ru-RU" b="1">
                <a:latin typeface="Times New Roman" pitchFamily="18" charset="0"/>
                <a:cs typeface="Times New Roman" pitchFamily="18" charset="0"/>
              </a:rPr>
              <a:t>0</a:t>
            </a: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ru-RU" b="1">
                <a:latin typeface="Times New Roman" pitchFamily="18" charset="0"/>
              </a:rPr>
              <a:t>      Н1: диаметр = 10,3 мм, </a:t>
            </a:r>
            <a:r>
              <a:rPr lang="en-US" b="1"/>
              <a:t>µ</a:t>
            </a:r>
            <a:r>
              <a:rPr lang="ru-RU" b="1"/>
              <a:t> </a:t>
            </a:r>
            <a:r>
              <a:rPr lang="en-US" b="1"/>
              <a:t>&gt;µ</a:t>
            </a:r>
            <a:r>
              <a:rPr lang="ru-RU" b="1"/>
              <a:t>0</a:t>
            </a:r>
            <a:endParaRPr lang="en-US" b="1"/>
          </a:p>
          <a:p>
            <a:pPr marL="342900" indent="-342900"/>
            <a:endParaRPr lang="ru-RU" b="1">
              <a:latin typeface="Times New Roman" pitchFamily="18" charset="0"/>
            </a:endParaRPr>
          </a:p>
          <a:p>
            <a:pPr marL="342900" indent="-342900">
              <a:buFontTx/>
              <a:buAutoNum type="arabicParenR" startAt="2"/>
            </a:pPr>
            <a:r>
              <a:rPr lang="ru-RU" b="1">
                <a:latin typeface="Times New Roman" pitchFamily="18" charset="0"/>
              </a:rPr>
              <a:t>Критерий  </a:t>
            </a:r>
            <a:r>
              <a:rPr lang="en-US" b="1">
                <a:latin typeface="Times New Roman" pitchFamily="18" charset="0"/>
              </a:rPr>
              <a:t>Z –</a:t>
            </a:r>
            <a:r>
              <a:rPr lang="ru-RU" b="1">
                <a:latin typeface="Times New Roman" pitchFamily="18" charset="0"/>
              </a:rPr>
              <a:t>тест</a:t>
            </a:r>
          </a:p>
          <a:p>
            <a:pPr marL="342900" indent="-342900"/>
            <a:r>
              <a:rPr lang="ru-RU" b="1">
                <a:latin typeface="Times New Roman" pitchFamily="18" charset="0"/>
              </a:rPr>
              <a:t>Применяется для статистической проверки гипотез, </a:t>
            </a:r>
            <a:endParaRPr lang="en-US" b="1">
              <a:latin typeface="Times New Roman" pitchFamily="18" charset="0"/>
            </a:endParaRPr>
          </a:p>
          <a:p>
            <a:pPr marL="342900" indent="-342900"/>
            <a:r>
              <a:rPr lang="ru-RU" b="1">
                <a:latin typeface="Times New Roman" pitchFamily="18" charset="0"/>
              </a:rPr>
              <a:t>основанных на нормальном распределении.</a:t>
            </a:r>
            <a:endParaRPr lang="en-US" b="1">
              <a:latin typeface="Times New Roman" pitchFamily="18" charset="0"/>
            </a:endParaRPr>
          </a:p>
          <a:p>
            <a:pPr marL="342900" indent="-342900"/>
            <a:endParaRPr lang="en-US" b="1">
              <a:latin typeface="Times New Roman" pitchFamily="18" charset="0"/>
            </a:endParaRPr>
          </a:p>
          <a:p>
            <a:pPr marL="342900" indent="-342900"/>
            <a:endParaRPr lang="en-US" b="1">
              <a:latin typeface="Times New Roman" pitchFamily="18" charset="0"/>
            </a:endParaRPr>
          </a:p>
          <a:p>
            <a:pPr marL="342900" indent="-342900"/>
            <a:endParaRPr lang="en-US" b="1">
              <a:latin typeface="Times New Roman" pitchFamily="18" charset="0"/>
            </a:endParaRPr>
          </a:p>
          <a:p>
            <a:pPr marL="342900" indent="-342900"/>
            <a:endParaRPr lang="en-US" b="1">
              <a:latin typeface="Times New Roman" pitchFamily="18" charset="0"/>
            </a:endParaRPr>
          </a:p>
          <a:p>
            <a:pPr marL="342900" indent="-342900"/>
            <a:endParaRPr lang="en-US" b="1">
              <a:latin typeface="Times New Roman" pitchFamily="18" charset="0"/>
            </a:endParaRPr>
          </a:p>
          <a:p>
            <a:pPr marL="342900" indent="-342900"/>
            <a:endParaRPr lang="en-US" b="1">
              <a:latin typeface="Times New Roman" pitchFamily="18" charset="0"/>
            </a:endParaRPr>
          </a:p>
          <a:p>
            <a:pPr marL="342900" indent="-342900"/>
            <a:endParaRPr lang="ru-RU" b="1">
              <a:latin typeface="Times New Roman" pitchFamily="18" charset="0"/>
            </a:endParaRPr>
          </a:p>
          <a:p>
            <a:pPr marL="342900" indent="-342900"/>
            <a:endParaRPr lang="ru-RU" b="1">
              <a:latin typeface="Times New Roman" pitchFamily="18" charset="0"/>
            </a:endParaRPr>
          </a:p>
          <a:p>
            <a:pPr marL="342900" indent="-342900"/>
            <a:endParaRPr lang="ru-RU" b="1">
              <a:latin typeface="Times New Roman" pitchFamily="18" charset="0"/>
            </a:endParaRPr>
          </a:p>
          <a:p>
            <a:pPr marL="342900" indent="-342900"/>
            <a:endParaRPr lang="ru-RU">
              <a:latin typeface="Times New Roman" pitchFamily="18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2013" y="5011738"/>
            <a:ext cx="19431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 Box 10"/>
          <p:cNvSpPr txBox="1">
            <a:spLocks noChangeArrowheads="1"/>
          </p:cNvSpPr>
          <p:nvPr/>
        </p:nvSpPr>
        <p:spPr bwMode="auto">
          <a:xfrm>
            <a:off x="862013" y="280988"/>
            <a:ext cx="96885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>
                <a:solidFill>
                  <a:srgbClr val="FF3300"/>
                </a:solidFill>
              </a:rPr>
              <a:t>Тестирование гипотезы о средней арифметической нормально распределенной популяции. Среднее квадратичное отклонение </a:t>
            </a:r>
            <a:r>
              <a:rPr lang="ru-RU" b="1" u="sng">
                <a:solidFill>
                  <a:srgbClr val="FF3300"/>
                </a:solidFill>
              </a:rPr>
              <a:t>известно</a:t>
            </a:r>
            <a:r>
              <a:rPr lang="ru-RU" b="1">
                <a:solidFill>
                  <a:srgbClr val="FF3300"/>
                </a:solidFill>
              </a:rPr>
              <a:t>.</a:t>
            </a:r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7725" y="2743200"/>
            <a:ext cx="4425950" cy="198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>
            <a:spLocks noChangeArrowheads="1"/>
          </p:cNvSpPr>
          <p:nvPr/>
        </p:nvSpPr>
        <p:spPr bwMode="auto">
          <a:xfrm>
            <a:off x="893763" y="752475"/>
            <a:ext cx="6096000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l-GR" b="1"/>
              <a:t>α</a:t>
            </a:r>
            <a:r>
              <a:rPr lang="en-US" b="1"/>
              <a:t>= 0, 0</a:t>
            </a:r>
            <a:r>
              <a:rPr lang="ru-RU" b="1"/>
              <a:t>5</a:t>
            </a:r>
            <a:r>
              <a:rPr lang="en-US" b="1"/>
              <a:t>  = &gt;  P(Z</a:t>
            </a:r>
            <a:r>
              <a:rPr lang="ru-RU" b="1"/>
              <a:t>н</a:t>
            </a:r>
            <a:r>
              <a:rPr lang="en-US" b="1"/>
              <a:t> &gt; Z ) </a:t>
            </a:r>
            <a:endParaRPr lang="ru-RU" b="1"/>
          </a:p>
          <a:p>
            <a:pPr marL="342900" indent="-342900"/>
            <a:r>
              <a:rPr lang="en-US" b="1"/>
              <a:t>Z</a:t>
            </a:r>
            <a:r>
              <a:rPr lang="ru-RU" b="1"/>
              <a:t>н = (10,3 - 10) / 1/4 =1,2</a:t>
            </a:r>
          </a:p>
          <a:p>
            <a:pPr marL="342900" indent="-342900"/>
            <a:r>
              <a:rPr lang="en-US" b="1"/>
              <a:t>5) Z  = </a:t>
            </a:r>
            <a:r>
              <a:rPr lang="ru-RU" b="1"/>
              <a:t>1,654</a:t>
            </a:r>
          </a:p>
          <a:p>
            <a:pPr marL="342900" indent="-342900"/>
            <a:r>
              <a:rPr lang="ru-RU" b="1"/>
              <a:t>Н0 верна</a:t>
            </a:r>
          </a:p>
          <a:p>
            <a:pPr marL="342900" indent="-342900"/>
            <a:endParaRPr lang="en-US" b="1"/>
          </a:p>
          <a:p>
            <a:pPr marL="342900" indent="-342900">
              <a:spcBef>
                <a:spcPct val="50000"/>
              </a:spcBef>
            </a:pPr>
            <a:endParaRPr lang="en-US" b="1">
              <a:latin typeface="Times New Roman" pitchFamily="18" charset="0"/>
            </a:endParaRPr>
          </a:p>
        </p:txBody>
      </p:sp>
      <p:pic>
        <p:nvPicPr>
          <p:cNvPr id="4096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2650" y="581025"/>
            <a:ext cx="386715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4"/>
          <p:cNvSpPr txBox="1">
            <a:spLocks noChangeArrowheads="1"/>
          </p:cNvSpPr>
          <p:nvPr/>
        </p:nvSpPr>
        <p:spPr bwMode="auto">
          <a:xfrm>
            <a:off x="554038" y="484188"/>
            <a:ext cx="10585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P-</a:t>
            </a:r>
            <a:r>
              <a:rPr lang="ru-RU"/>
              <a:t>значение –это вероятность в распределение тест-статистика, которая лежит за пределами наблюдаемого значения</a:t>
            </a:r>
          </a:p>
        </p:txBody>
      </p:sp>
      <p:pic>
        <p:nvPicPr>
          <p:cNvPr id="4198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0213" y="1350963"/>
            <a:ext cx="447675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Text Box 7"/>
          <p:cNvSpPr txBox="1">
            <a:spLocks noChangeArrowheads="1"/>
          </p:cNvSpPr>
          <p:nvPr/>
        </p:nvSpPr>
        <p:spPr bwMode="auto">
          <a:xfrm>
            <a:off x="1195388" y="4646613"/>
            <a:ext cx="8932862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Р-значение </a:t>
            </a:r>
            <a:r>
              <a:rPr lang="en-US"/>
              <a:t>&gt;</a:t>
            </a:r>
            <a:r>
              <a:rPr lang="ru-RU"/>
              <a:t> альфа, мы принимаем нулевую гипотезу</a:t>
            </a:r>
          </a:p>
          <a:p>
            <a:r>
              <a:rPr lang="ru-RU"/>
              <a:t>Р-значение </a:t>
            </a:r>
            <a:r>
              <a:rPr lang="en-US"/>
              <a:t>&lt;</a:t>
            </a:r>
            <a:r>
              <a:rPr lang="ru-RU"/>
              <a:t> альфа, наблюдаемое значение лежит в пределах критического региона  мы отвергаем нулевую гипотезу</a:t>
            </a:r>
          </a:p>
          <a:p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Box 1"/>
          <p:cNvSpPr txBox="1">
            <a:spLocks noChangeArrowheads="1"/>
          </p:cNvSpPr>
          <p:nvPr/>
        </p:nvSpPr>
        <p:spPr bwMode="auto">
          <a:xfrm>
            <a:off x="1057275" y="485775"/>
            <a:ext cx="100726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Times New Roman" pitchFamily="18" charset="0"/>
              </a:rPr>
              <a:t>В статистике нам часто приходится делать выводы. На ряду с тестированием гипотезы ,так же есть метод построения доверительных интервалов</a:t>
            </a:r>
          </a:p>
        </p:txBody>
      </p:sp>
      <p:sp>
        <p:nvSpPr>
          <p:cNvPr id="43010" name="TextBox 4"/>
          <p:cNvSpPr txBox="1">
            <a:spLocks noChangeArrowheads="1"/>
          </p:cNvSpPr>
          <p:nvPr/>
        </p:nvSpPr>
        <p:spPr bwMode="auto">
          <a:xfrm>
            <a:off x="1057275" y="1414463"/>
            <a:ext cx="272415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</a:rPr>
              <a:t>Mu – </a:t>
            </a:r>
            <a:r>
              <a:rPr lang="ru-RU">
                <a:latin typeface="Times New Roman" pitchFamily="18" charset="0"/>
              </a:rPr>
              <a:t>среднее арифметическое популяции (нам не известное)</a:t>
            </a:r>
          </a:p>
          <a:p>
            <a:r>
              <a:rPr lang="en-US">
                <a:latin typeface="Times New Roman" pitchFamily="18" charset="0"/>
              </a:rPr>
              <a:t> </a:t>
            </a:r>
            <a:endParaRPr lang="ru-RU">
              <a:latin typeface="Times New Roman" pitchFamily="18" charset="0"/>
            </a:endParaRPr>
          </a:p>
          <a:p>
            <a:endParaRPr lang="ru-RU">
              <a:latin typeface="Times New Roman" pitchFamily="18" charset="0"/>
            </a:endParaRPr>
          </a:p>
          <a:p>
            <a:endParaRPr lang="ru-RU">
              <a:latin typeface="Times New Roman" pitchFamily="18" charset="0"/>
            </a:endParaRPr>
          </a:p>
        </p:txBody>
      </p:sp>
      <p:sp>
        <p:nvSpPr>
          <p:cNvPr id="43011" name="TextBox 5"/>
          <p:cNvSpPr txBox="1">
            <a:spLocks noChangeArrowheads="1"/>
          </p:cNvSpPr>
          <p:nvPr/>
        </p:nvSpPr>
        <p:spPr bwMode="auto">
          <a:xfrm>
            <a:off x="884238" y="2713038"/>
            <a:ext cx="33401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Times New Roman" pitchFamily="18" charset="0"/>
              </a:rPr>
              <a:t>Для каждой выборки мы можем построить доверительный интервал                 ,например , 95%   (это 1-       )</a:t>
            </a:r>
          </a:p>
          <a:p>
            <a:endParaRPr lang="ru-RU">
              <a:latin typeface="Times New Roman" pitchFamily="18" charset="0"/>
            </a:endParaRPr>
          </a:p>
          <a:p>
            <a:endParaRPr lang="ru-RU">
              <a:latin typeface="Times New Roman" pitchFamily="18" charset="0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0287" y="3588830"/>
            <a:ext cx="2381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16950" y="3876675"/>
            <a:ext cx="8001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179513"/>
            <a:ext cx="530701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0924" y="4452939"/>
            <a:ext cx="3486870" cy="112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9925" y="338138"/>
            <a:ext cx="27051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4" name="TextBox 4"/>
          <p:cNvSpPr txBox="1">
            <a:spLocks noChangeArrowheads="1"/>
          </p:cNvSpPr>
          <p:nvPr/>
        </p:nvSpPr>
        <p:spPr bwMode="auto">
          <a:xfrm>
            <a:off x="1335088" y="823913"/>
            <a:ext cx="4414837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Times New Roman" pitchFamily="18" charset="0"/>
              </a:rPr>
              <a:t>95% доверительный интервал означает, что только 95 % построенных интервалов будут  захватывать среднее арифметическое популяции (например ,20 выборок и для каждой построен конфиденциальный интервал , из 20 только 19 попадать на среднее арифметическое популяции )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504950" y="4184650"/>
            <a:ext cx="6600825" cy="168116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4036" name="TextBox 8"/>
          <p:cNvSpPr txBox="1">
            <a:spLocks noChangeArrowheads="1"/>
          </p:cNvSpPr>
          <p:nvPr/>
        </p:nvSpPr>
        <p:spPr bwMode="auto">
          <a:xfrm>
            <a:off x="1635125" y="4295775"/>
            <a:ext cx="6137275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 b="1">
                <a:latin typeface="Times New Roman" pitchFamily="18" charset="0"/>
              </a:rPr>
              <a:t>95 доверительный интервал  значит, что </a:t>
            </a:r>
          </a:p>
          <a:p>
            <a:r>
              <a:rPr lang="ru-RU" sz="1600" b="1">
                <a:latin typeface="Times New Roman" pitchFamily="18" charset="0"/>
              </a:rPr>
              <a:t>с 95 % вероятностью интервал  захватит наше оцениваемое  значение</a:t>
            </a:r>
          </a:p>
          <a:p>
            <a:r>
              <a:rPr lang="ru-RU" sz="1600" b="1">
                <a:latin typeface="Times New Roman" pitchFamily="18" charset="0"/>
              </a:rPr>
              <a:t> (здесь среднее арифметическое популяции)</a:t>
            </a:r>
          </a:p>
          <a:p>
            <a:r>
              <a:rPr lang="ru-RU" sz="1600" b="1">
                <a:latin typeface="Times New Roman" pitchFamily="18" charset="0"/>
              </a:rPr>
              <a:t>И это не то же самое, что среднее арифметическое попадет в наш интервал с 95 % вероятностью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000" smtClean="0"/>
              <a:t/>
            </a:r>
            <a:br>
              <a:rPr lang="en-US" sz="2000" smtClean="0"/>
            </a:br>
            <a:r>
              <a:rPr lang="ru-RU" sz="2000" smtClean="0"/>
              <a:t>  </a:t>
            </a:r>
            <a:r>
              <a:rPr lang="ru-RU" sz="2000" b="1" smtClean="0"/>
              <a:t>ДОВЕРИТЕЛЬНЫЙ ИНТЕРВАЛ ДЛЯ НОРМАЛЬНОГО РАСПРЕДЕЛЕНИЯ</a:t>
            </a:r>
            <a:r>
              <a:rPr lang="ru-RU" sz="2000" b="1" smtClean="0">
                <a:solidFill>
                  <a:srgbClr val="FF3300"/>
                </a:solidFill>
              </a:rPr>
              <a:t/>
            </a:r>
            <a:br>
              <a:rPr lang="ru-RU" sz="2000" b="1" smtClean="0">
                <a:solidFill>
                  <a:srgbClr val="FF3300"/>
                </a:solidFill>
              </a:rPr>
            </a:br>
            <a:r>
              <a:rPr lang="ru-RU" sz="2000" b="1" smtClean="0">
                <a:solidFill>
                  <a:srgbClr val="FF3300"/>
                </a:solidFill>
              </a:rPr>
              <a:t> </a:t>
            </a:r>
            <a:r>
              <a:rPr lang="ru-RU" sz="2000" b="1" smtClean="0"/>
              <a:t>С</a:t>
            </a:r>
            <a:r>
              <a:rPr lang="ru-RU" sz="2000" b="1" u="sng" smtClean="0"/>
              <a:t> </a:t>
            </a:r>
            <a:r>
              <a:rPr lang="ru-RU" sz="2000" b="1" i="1" u="sng" smtClean="0">
                <a:solidFill>
                  <a:srgbClr val="FF3300"/>
                </a:solidFill>
              </a:rPr>
              <a:t>ИЗВЕСТНЫМ </a:t>
            </a:r>
            <a:r>
              <a:rPr lang="ru-RU" sz="2000" b="1" smtClean="0"/>
              <a:t>СРЕДНИМ КВАДРАТИЧНЫМ ОТКЛОНЕНИЕМ ПОПУЛЯЦИИ</a:t>
            </a:r>
            <a:br>
              <a:rPr lang="ru-RU" sz="2000" b="1" smtClean="0"/>
            </a:br>
            <a:r>
              <a:rPr lang="ru-RU" sz="2000" b="1" smtClean="0"/>
              <a:t/>
            </a:r>
            <a:br>
              <a:rPr lang="ru-RU" sz="2000" b="1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ru-RU" sz="2000" smtClean="0"/>
              <a:t>Известно, что генеральная совокупность распределена нормально со средним квадратичным  5. Найти доверительный интервал для оценки среднего арифметического с надежностью 0,95, если выборочная средняя М =24,15 ,а объем выборки 100</a:t>
            </a:r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1503363" y="3055938"/>
            <a:ext cx="46815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95% </a:t>
            </a:r>
            <a:r>
              <a:rPr lang="ru-RU"/>
              <a:t>интервал  это интервал (1-</a:t>
            </a:r>
            <a:r>
              <a:rPr lang="el-GR"/>
              <a:t>α</a:t>
            </a:r>
            <a:r>
              <a:rPr lang="ru-RU"/>
              <a:t>)</a:t>
            </a:r>
          </a:p>
          <a:p>
            <a:endParaRPr lang="ru-RU"/>
          </a:p>
          <a:p>
            <a:r>
              <a:rPr lang="ru-RU"/>
              <a:t>Найдем  </a:t>
            </a:r>
            <a:r>
              <a:rPr lang="en-US"/>
              <a:t>Z</a:t>
            </a:r>
            <a:r>
              <a:rPr lang="ru-RU"/>
              <a:t> по таблице</a:t>
            </a:r>
          </a:p>
        </p:txBody>
      </p:sp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4324350"/>
            <a:ext cx="3983038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22225"/>
            <a:ext cx="8205788" cy="683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4"/>
          <p:cNvSpPr txBox="1">
            <a:spLocks noChangeArrowheads="1"/>
          </p:cNvSpPr>
          <p:nvPr/>
        </p:nvSpPr>
        <p:spPr bwMode="auto">
          <a:xfrm>
            <a:off x="2398713" y="3276600"/>
            <a:ext cx="2330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24,15  </a:t>
            </a:r>
            <a:r>
              <a:rPr lang="en-US"/>
              <a:t>±</a:t>
            </a:r>
            <a:r>
              <a:rPr lang="ru-RU"/>
              <a:t> (1,96 *5 /10)</a:t>
            </a:r>
          </a:p>
          <a:p>
            <a:r>
              <a:rPr lang="en-US"/>
              <a:t>[23,17;25,13]</a:t>
            </a:r>
          </a:p>
        </p:txBody>
      </p:sp>
      <p:pic>
        <p:nvPicPr>
          <p:cNvPr id="4710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8688" y="1544638"/>
            <a:ext cx="3983037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1725" y="1212850"/>
            <a:ext cx="431482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2114550"/>
            <a:ext cx="10282237" cy="2897188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2969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365750"/>
            <a:ext cx="9918700" cy="1200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b="1" smtClean="0">
                <a:latin typeface="Roboto"/>
                <a:ea typeface="Roboto"/>
                <a:cs typeface="Roboto"/>
              </a:rPr>
              <a:t>Проверка статистических гипотез. P-значения. Доверительные интервалы. </a:t>
            </a:r>
            <a:r>
              <a:rPr lang="en-US" b="1" smtClean="0">
                <a:latin typeface="Roboto"/>
                <a:ea typeface="Roboto"/>
                <a:cs typeface="Roboto"/>
              </a:rPr>
              <a:t>A/B-</a:t>
            </a:r>
            <a:r>
              <a:rPr lang="ru-RU" b="1" smtClean="0">
                <a:latin typeface="Roboto"/>
                <a:ea typeface="Roboto"/>
                <a:cs typeface="Roboto"/>
              </a:rPr>
              <a:t>тестирование</a:t>
            </a: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pic>
        <p:nvPicPr>
          <p:cNvPr id="29700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5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8475" y="0"/>
            <a:ext cx="7435850" cy="676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39" y="1068519"/>
            <a:ext cx="55435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1444625"/>
            <a:ext cx="20478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784225" y="3265488"/>
            <a:ext cx="52784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Найдем </a:t>
            </a:r>
            <a:r>
              <a:rPr lang="en-US"/>
              <a:t>t</a:t>
            </a:r>
            <a:r>
              <a:rPr lang="ru-RU"/>
              <a:t> для построения 95% -го доверительного интервала,</a:t>
            </a:r>
            <a:r>
              <a:rPr lang="en-US"/>
              <a:t>n=10</a:t>
            </a:r>
            <a:endParaRPr lang="ru-RU"/>
          </a:p>
        </p:txBody>
      </p:sp>
      <p:pic>
        <p:nvPicPr>
          <p:cNvPr id="501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7275" y="9525"/>
            <a:ext cx="4846638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38687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400" b="1" smtClean="0">
                <a:latin typeface="Roboto"/>
                <a:ea typeface="Roboto"/>
                <a:cs typeface="Roboto"/>
              </a:rPr>
              <a:t>A / В тестирование </a:t>
            </a:r>
            <a:r>
              <a:rPr lang="ru-RU" sz="2400" smtClean="0">
                <a:latin typeface="Roboto"/>
                <a:ea typeface="Roboto"/>
                <a:cs typeface="Roboto"/>
              </a:rPr>
              <a:t>- маркетинговый метод, используемый для оценки</a:t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эффективности  веб-страниц и управления ими. </a:t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/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Этот метод также называется разделенным тестированием </a:t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(с английского. сплит-тестирование – </a:t>
            </a:r>
            <a:r>
              <a:rPr lang="en-US" sz="2400" smtClean="0">
                <a:latin typeface="Roboto"/>
                <a:ea typeface="Roboto"/>
                <a:cs typeface="Roboto"/>
              </a:rPr>
              <a:t>“</a:t>
            </a:r>
            <a:r>
              <a:rPr lang="ru-RU" sz="2400" smtClean="0">
                <a:latin typeface="Roboto"/>
                <a:ea typeface="Roboto"/>
                <a:cs typeface="Roboto"/>
              </a:rPr>
              <a:t>разделенное тестирование</a:t>
            </a:r>
            <a:r>
              <a:rPr lang="en-US" sz="2400" smtClean="0">
                <a:latin typeface="Roboto"/>
                <a:ea typeface="Roboto"/>
                <a:cs typeface="Roboto"/>
              </a:rPr>
              <a:t>”</a:t>
            </a:r>
            <a:r>
              <a:rPr lang="ru-RU" sz="2400" smtClean="0">
                <a:latin typeface="Roboto"/>
                <a:ea typeface="Roboto"/>
                <a:cs typeface="Roboto"/>
              </a:rPr>
              <a:t>).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33512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400" smtClean="0">
                <a:latin typeface="Roboto"/>
                <a:ea typeface="Roboto"/>
                <a:cs typeface="Roboto"/>
              </a:rPr>
              <a:t>При A / В тестировании</a:t>
            </a:r>
            <a:r>
              <a:rPr lang="ru-RU" sz="2400" b="1" smtClean="0">
                <a:latin typeface="Roboto"/>
                <a:ea typeface="Roboto"/>
                <a:cs typeface="Roboto"/>
              </a:rPr>
              <a:t> </a:t>
            </a:r>
            <a:r>
              <a:rPr lang="ru-RU" sz="2400" smtClean="0">
                <a:latin typeface="Roboto"/>
                <a:ea typeface="Roboto"/>
                <a:cs typeface="Roboto"/>
              </a:rPr>
              <a:t>сравнивают страницы </a:t>
            </a:r>
            <a:r>
              <a:rPr lang="en-US" sz="2400" smtClean="0">
                <a:latin typeface="Roboto"/>
                <a:ea typeface="Roboto"/>
                <a:cs typeface="Roboto"/>
              </a:rPr>
              <a:t>A</a:t>
            </a:r>
            <a:r>
              <a:rPr lang="ru-RU" sz="2400" smtClean="0">
                <a:latin typeface="Roboto"/>
                <a:ea typeface="Roboto"/>
                <a:cs typeface="Roboto"/>
              </a:rPr>
              <a:t> и </a:t>
            </a:r>
            <a:r>
              <a:rPr lang="en-US" sz="2400" smtClean="0">
                <a:latin typeface="Roboto"/>
                <a:ea typeface="Roboto"/>
                <a:cs typeface="Roboto"/>
              </a:rPr>
              <a:t>B, </a:t>
            </a:r>
            <a:r>
              <a:rPr lang="ru-RU" sz="2400" smtClean="0">
                <a:latin typeface="Roboto"/>
                <a:ea typeface="Roboto"/>
                <a:cs typeface="Roboto"/>
              </a:rPr>
              <a:t>имеющие разные</a:t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элементы дизайна (например, разный цвет кнопки заказа товара).</a:t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На каждую страницу случайным образом запускают 50% аудитории</a:t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сайта и затем сравнивают, какая страница показывает наибольший</a:t>
            </a:r>
            <a:br>
              <a:rPr lang="ru-RU" sz="2400" smtClean="0">
                <a:latin typeface="Roboto"/>
                <a:ea typeface="Roboto"/>
                <a:cs typeface="Roboto"/>
              </a:rPr>
            </a:br>
            <a:r>
              <a:rPr lang="ru-RU" sz="2400" smtClean="0">
                <a:latin typeface="Roboto"/>
                <a:ea typeface="Roboto"/>
                <a:cs typeface="Roboto"/>
              </a:rPr>
              <a:t>процент конверсии.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5"/>
          <p:cNvSpPr txBox="1">
            <a:spLocks noChangeArrowheads="1"/>
          </p:cNvSpPr>
          <p:nvPr/>
        </p:nvSpPr>
        <p:spPr bwMode="auto">
          <a:xfrm>
            <a:off x="527050" y="703263"/>
            <a:ext cx="8836025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/>
              <a:t>1 )Для чего нужны такие методы, как тестирование гипотезы и построение доверительного интервала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2)Когда пользуются таблицей Стьюдента?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3) В чем заключается ошибка первого и второго рада?</a:t>
            </a:r>
          </a:p>
          <a:p>
            <a:pPr marL="342900" indent="-342900">
              <a:spcBef>
                <a:spcPct val="50000"/>
              </a:spcBef>
              <a:buFontTx/>
              <a:buAutoNum type="arabicParenR" startAt="4"/>
            </a:pPr>
            <a:r>
              <a:rPr lang="ru-RU"/>
              <a:t>Если увеличивать значение альфа, вероятность какой ошибки тогда растет?</a:t>
            </a:r>
          </a:p>
          <a:p>
            <a:pPr marL="342900" indent="-342900">
              <a:spcBef>
                <a:spcPct val="50000"/>
              </a:spcBef>
              <a:buFontTx/>
              <a:buAutoNum type="arabicParenR" startAt="4"/>
            </a:pPr>
            <a:r>
              <a:rPr lang="ru-RU"/>
              <a:t> Если </a:t>
            </a:r>
            <a:r>
              <a:rPr lang="en-US"/>
              <a:t>P</a:t>
            </a:r>
            <a:r>
              <a:rPr lang="ru-RU"/>
              <a:t>-  значение меньше альфа, какой делаем вывод?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2"/>
          <p:cNvSpPr txBox="1">
            <a:spLocks noChangeArrowheads="1"/>
          </p:cNvSpPr>
          <p:nvPr/>
        </p:nvSpPr>
        <p:spPr bwMode="auto">
          <a:xfrm>
            <a:off x="1211263" y="447675"/>
            <a:ext cx="963453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1400"/>
              <a:t>1. </a:t>
            </a:r>
            <a:r>
              <a:rPr lang="ru-RU" sz="1400"/>
              <a:t>Известно, что генеральная совокупность распределена нормально со средним квадратическим отклонением, равным 16. Найти доверительный интервал для оценки математического ожидания  с надежностью 0.95, если выборочная средняя M = 80, а объем выборки n = 256.</a:t>
            </a:r>
          </a:p>
          <a:p>
            <a:pPr marL="342900" indent="-342900"/>
            <a:endParaRPr lang="en-US" sz="1400"/>
          </a:p>
          <a:p>
            <a:pPr marL="342900" indent="-342900"/>
            <a:r>
              <a:rPr lang="en-US" sz="1400"/>
              <a:t>2. </a:t>
            </a:r>
            <a:r>
              <a:rPr lang="ru-RU" sz="1400"/>
              <a:t>В результате 10 независимых измерений некоторой величины X, выполненных с одинаковой точностью, получены опытные данные: 6.9, 6.1, 6.2, 6.8, 7.5, 6.3, 6.4, 6.9, 6.7, 6.1 Предполагая, что результаты измерений подчинены нормальному закону распределения вероятностей, оценить истинное значение величины X при помощи доверительного интервала, покрывающего это значение с доверительной вероятностью 0,95.</a:t>
            </a:r>
            <a:endParaRPr lang="en-US" sz="1400"/>
          </a:p>
          <a:p>
            <a:pPr marL="342900" indent="-342900"/>
            <a:endParaRPr lang="en-US" sz="1400"/>
          </a:p>
          <a:p>
            <a:pPr marL="342900" indent="-342900"/>
            <a:r>
              <a:rPr lang="ru-RU" sz="1400"/>
              <a:t> </a:t>
            </a:r>
            <a:r>
              <a:rPr lang="ru-RU" sz="1400" b="1"/>
              <a:t>3,4 задачи решать через тестирование гипотезы</a:t>
            </a:r>
            <a:endParaRPr lang="ru-RU" sz="1400"/>
          </a:p>
          <a:p>
            <a:pPr marL="342900" indent="-342900"/>
            <a:endParaRPr lang="en-US" sz="1400"/>
          </a:p>
          <a:p>
            <a:pPr marL="342900" indent="-342900"/>
            <a:r>
              <a:rPr lang="en-US" sz="1400"/>
              <a:t>3.</a:t>
            </a:r>
            <a:r>
              <a:rPr lang="ru-RU" sz="1400"/>
              <a:t>Утверждается, что шарики для подшипников, изготовленные автоматическим станком, имеют средний диаметр 17 мм. Используя односторонний критерий с α=0,05, проверить эту гипотезу, если в выборке из n=100 шариков средний диаметр оказался равным 17.5 мм, а дисперсия известна и равна 4 кв.мм.</a:t>
            </a:r>
            <a:endParaRPr lang="en-US" sz="1400"/>
          </a:p>
          <a:p>
            <a:pPr marL="342900" indent="-342900"/>
            <a:endParaRPr lang="en-US" sz="1400"/>
          </a:p>
          <a:p>
            <a:pPr marL="342900" indent="-342900"/>
            <a:r>
              <a:rPr lang="ru-RU" sz="1400"/>
              <a:t> 4.Продавец утверждает, что средний вес пачки печенья составляет 200 г. Из партии извлечена выборка из 10 пачек. Вес каждой пачки составляет: 202, 203, 199, 197, 195, 201, 200, 204, 194, 190. Известно, что их веса распределены нормально. </a:t>
            </a:r>
            <a:endParaRPr lang="en-US" sz="1400"/>
          </a:p>
          <a:p>
            <a:pPr marL="342900" indent="-342900"/>
            <a:r>
              <a:rPr lang="ru-RU" sz="1400"/>
              <a:t>Верно ли утверждение продавца, если учитывать, что доверительная вероятность равна 99%?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55298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Что такое статистическая гипотеза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Нулевые и альтернативные гипотезы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Статистические критерии для проверки гипотез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Доверительные интервалы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А </a:t>
            </a:r>
            <a:r>
              <a:rPr lang="en-US" smtClean="0">
                <a:latin typeface="Roboto"/>
                <a:ea typeface="Roboto"/>
                <a:cs typeface="Roboto"/>
              </a:rPr>
              <a:t>/ B </a:t>
            </a:r>
            <a:r>
              <a:rPr lang="ru-RU" smtClean="0">
                <a:latin typeface="Roboto"/>
                <a:ea typeface="Roboto"/>
                <a:cs typeface="Roboto"/>
              </a:rPr>
              <a:t>тестирование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0722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Что такое статистическая гипотеза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Нулевые и альтернативные гипотезы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Статистические критерии для проверки гипотез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Доверительные интервалы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А </a:t>
            </a:r>
            <a:r>
              <a:rPr lang="en-US" smtClean="0">
                <a:latin typeface="Roboto"/>
                <a:ea typeface="Roboto"/>
                <a:cs typeface="Roboto"/>
              </a:rPr>
              <a:t>/ B </a:t>
            </a:r>
            <a:r>
              <a:rPr lang="ru-RU" smtClean="0">
                <a:latin typeface="Roboto"/>
                <a:ea typeface="Roboto"/>
                <a:cs typeface="Roboto"/>
              </a:rPr>
              <a:t>тестирование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90563" y="500063"/>
            <a:ext cx="10744200" cy="5521325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1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Статистическая гипотеза</a:t>
            </a:r>
            <a:r>
              <a:rPr lang="ru-RU" sz="1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 - это предположение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о неизвестном распределении случайных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величин, соответствующих каким-либо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представлениям о том явлении, которое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изучается.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dirty="0" smtClean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	</a:t>
            </a:r>
          </a:p>
          <a:p>
            <a:pPr marL="0" indent="0" fontAlgn="auto">
              <a:lnSpc>
                <a:spcPts val="544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90563" y="2614613"/>
            <a:ext cx="10110787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2770" name="TextBox 3"/>
          <p:cNvSpPr txBox="1">
            <a:spLocks noChangeArrowheads="1"/>
          </p:cNvSpPr>
          <p:nvPr/>
        </p:nvSpPr>
        <p:spPr bwMode="auto">
          <a:xfrm>
            <a:off x="690563" y="971550"/>
            <a:ext cx="1121092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>
                <a:latin typeface="Times New Roman" pitchFamily="18" charset="0"/>
              </a:rPr>
              <a:t>Нулевая гипотеза </a:t>
            </a:r>
            <a:r>
              <a:rPr lang="ru-RU" sz="2800">
                <a:solidFill>
                  <a:srgbClr val="203864"/>
                </a:solidFill>
                <a:latin typeface="Times New Roman" pitchFamily="18" charset="0"/>
              </a:rPr>
              <a:t>Н0</a:t>
            </a:r>
            <a:r>
              <a:rPr lang="en-US" sz="2800">
                <a:solidFill>
                  <a:srgbClr val="203864"/>
                </a:solidFill>
                <a:latin typeface="Times New Roman" pitchFamily="18" charset="0"/>
              </a:rPr>
              <a:t>:</a:t>
            </a:r>
            <a:endParaRPr lang="ru-RU" sz="2800">
              <a:solidFill>
                <a:srgbClr val="203864"/>
              </a:solidFill>
              <a:latin typeface="Times New Roman" pitchFamily="18" charset="0"/>
            </a:endParaRPr>
          </a:p>
          <a:p>
            <a:r>
              <a:rPr lang="ru-RU" b="1"/>
              <a:t>Нулевая гипотеза </a:t>
            </a:r>
            <a:r>
              <a:rPr lang="ru-RU"/>
              <a:t>- это утверждение о свойствах генеральной совокупности, которое кажется правдоподобным, но требует проверки.</a:t>
            </a:r>
            <a:r>
              <a:rPr lang="en-US"/>
              <a:t/>
            </a:r>
            <a:br>
              <a:rPr lang="en-US"/>
            </a:br>
            <a:r>
              <a:rPr lang="ru-RU" sz="2800">
                <a:latin typeface="Times New Roman" pitchFamily="18" charset="0"/>
              </a:rPr>
              <a:t>Альтернативная гипотеза </a:t>
            </a:r>
            <a:r>
              <a:rPr lang="ru-RU" sz="2800">
                <a:solidFill>
                  <a:srgbClr val="203864"/>
                </a:solidFill>
                <a:latin typeface="Times New Roman" pitchFamily="18" charset="0"/>
              </a:rPr>
              <a:t>Н1</a:t>
            </a:r>
          </a:p>
          <a:p>
            <a:endParaRPr lang="ru-RU" sz="2800" b="1">
              <a:latin typeface="Times New Roman" pitchFamily="18" charset="0"/>
            </a:endParaRPr>
          </a:p>
          <a:p>
            <a:r>
              <a:rPr lang="ru-RU" sz="2800" b="1">
                <a:solidFill>
                  <a:schemeClr val="bg1"/>
                </a:solidFill>
                <a:latin typeface="Times New Roman" pitchFamily="18" charset="0"/>
              </a:rPr>
              <a:t>Новое утверждение всегда вкладывается в </a:t>
            </a:r>
          </a:p>
          <a:p>
            <a:r>
              <a:rPr lang="ru-RU" sz="2800" b="1">
                <a:solidFill>
                  <a:schemeClr val="bg1"/>
                </a:solidFill>
                <a:latin typeface="Times New Roman" pitchFamily="18" charset="0"/>
              </a:rPr>
              <a:t>альтернативную гипотезу </a:t>
            </a:r>
            <a:r>
              <a:rPr lang="ru-RU" sz="2800">
                <a:solidFill>
                  <a:schemeClr val="bg1"/>
                </a:solidFill>
                <a:latin typeface="Times New Roman" pitchFamily="18" charset="0"/>
              </a:rPr>
              <a:t>Н1</a:t>
            </a:r>
          </a:p>
          <a:p>
            <a:endParaRPr lang="ru-RU" sz="2800">
              <a:solidFill>
                <a:srgbClr val="203864"/>
              </a:solidFill>
              <a:latin typeface="Times New Roman" pitchFamily="18" charset="0"/>
            </a:endParaRPr>
          </a:p>
          <a:p>
            <a:endParaRPr lang="ru-RU" sz="2800">
              <a:solidFill>
                <a:srgbClr val="203864"/>
              </a:solidFill>
              <a:latin typeface="Times New Roman" pitchFamily="18" charset="0"/>
            </a:endParaRPr>
          </a:p>
          <a:p>
            <a:r>
              <a:rPr lang="ru-RU" b="1"/>
              <a:t>Альтернативной гипотезой </a:t>
            </a:r>
            <a:r>
              <a:rPr lang="ru-RU"/>
              <a:t>является любая действительная гипотеза, отличная от нулевой.</a:t>
            </a:r>
          </a:p>
        </p:txBody>
      </p:sp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4800600" y="971550"/>
            <a:ext cx="29495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/>
              <a:t>µ</a:t>
            </a:r>
            <a:r>
              <a:rPr lang="en-US"/>
              <a:t> =</a:t>
            </a:r>
            <a:r>
              <a:rPr lang="en-US" sz="2600"/>
              <a:t> µ</a:t>
            </a:r>
            <a:r>
              <a:rPr lang="en-US"/>
              <a:t>0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21621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Пока не будет доказано, что </a:t>
            </a:r>
            <a:r>
              <a:rPr lang="ru-RU" sz="2800" b="1" smtClean="0">
                <a:latin typeface="Roboto"/>
                <a:ea typeface="Roboto"/>
                <a:cs typeface="Roboto"/>
              </a:rPr>
              <a:t>нулевая гипотеза</a:t>
            </a:r>
            <a:r>
              <a:rPr lang="ru-RU" sz="2800" smtClean="0">
                <a:latin typeface="Roboto"/>
                <a:ea typeface="Roboto"/>
                <a:cs typeface="Roboto"/>
              </a:rPr>
              <a:t>  ложная, она считается истинной.</a:t>
            </a:r>
            <a:r>
              <a:rPr lang="ru-RU" sz="2800" smtClean="0">
                <a:solidFill>
                  <a:srgbClr val="203864"/>
                </a:solidFill>
                <a:latin typeface="Roboto"/>
                <a:ea typeface="Roboto"/>
                <a:cs typeface="Roboto"/>
              </a:rPr>
              <a:t/>
            </a:r>
            <a:br>
              <a:rPr lang="ru-RU" sz="2800" smtClean="0">
                <a:solidFill>
                  <a:srgbClr val="203864"/>
                </a:solidFill>
                <a:latin typeface="Roboto"/>
                <a:ea typeface="Roboto"/>
                <a:cs typeface="Roboto"/>
              </a:rPr>
            </a:b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1920875"/>
            <a:ext cx="932497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Box 3"/>
          <p:cNvSpPr txBox="1">
            <a:spLocks noChangeArrowheads="1"/>
          </p:cNvSpPr>
          <p:nvPr/>
        </p:nvSpPr>
        <p:spPr bwMode="auto">
          <a:xfrm>
            <a:off x="1000125" y="828675"/>
            <a:ext cx="92725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3200">
              <a:latin typeface="Times New Roman" pitchFamily="18" charset="0"/>
            </a:endParaRPr>
          </a:p>
          <a:p>
            <a:endParaRPr lang="en-US" sz="3200">
              <a:latin typeface="Times New Roman" pitchFamily="18" charset="0"/>
            </a:endParaRPr>
          </a:p>
          <a:p>
            <a:endParaRPr lang="ru-RU" sz="3200">
              <a:latin typeface="Times New Roman" pitchFamily="18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57225" y="828675"/>
            <a:ext cx="9272588" cy="92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/>
              <a:t>Чаще всего для </a:t>
            </a:r>
            <a:r>
              <a:rPr lang="ru-RU" sz="2200" b="1" i="1" dirty="0"/>
              <a:t> </a:t>
            </a:r>
            <a:r>
              <a:rPr lang="ru-RU" sz="2200" b="1" i="1" dirty="0" err="1"/>
              <a:t>α</a:t>
            </a:r>
            <a:r>
              <a:rPr lang="ru-RU" sz="2200" dirty="0"/>
              <a:t> выбирают значения 0.01 (1%), 0.05 (5%), 0.1 (10%).</a:t>
            </a:r>
          </a:p>
        </p:txBody>
      </p: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657225" y="1878013"/>
            <a:ext cx="8929688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  <a:p>
            <a:pPr>
              <a:buFontTx/>
              <a:buChar char="-"/>
            </a:pPr>
            <a:r>
              <a:rPr lang="ru-RU"/>
              <a:t>Выбираем статистический критерий</a:t>
            </a:r>
          </a:p>
          <a:p>
            <a:pPr>
              <a:buFontTx/>
              <a:buChar char="-"/>
            </a:pPr>
            <a:r>
              <a:rPr lang="ru-RU"/>
              <a:t>-Определяем критический регион</a:t>
            </a:r>
          </a:p>
          <a:p>
            <a:pPr>
              <a:buFontTx/>
              <a:buChar char="-"/>
            </a:pPr>
            <a:r>
              <a:rPr lang="ru-RU"/>
              <a:t>Рассчитываем статистический критерий </a:t>
            </a:r>
            <a:br>
              <a:rPr lang="ru-RU"/>
            </a:br>
            <a:r>
              <a:rPr lang="ru-RU"/>
              <a:t>на  основе данных выборки</a:t>
            </a:r>
          </a:p>
          <a:p>
            <a:pPr>
              <a:buFontTx/>
              <a:buChar char="-"/>
            </a:pPr>
            <a:r>
              <a:rPr lang="ru-RU"/>
              <a:t>Принимаем решение о том, </a:t>
            </a:r>
          </a:p>
          <a:p>
            <a:pPr>
              <a:buFontTx/>
              <a:buChar char="-"/>
            </a:pPr>
            <a:r>
              <a:rPr lang="ru-RU"/>
              <a:t>примем мы нулевую гипотезу</a:t>
            </a:r>
          </a:p>
          <a:p>
            <a:pPr>
              <a:buFontTx/>
              <a:buChar char="-"/>
            </a:pPr>
            <a:r>
              <a:rPr lang="ru-RU"/>
              <a:t> или отвергнем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2750" y="3284538"/>
            <a:ext cx="7969250" cy="357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Box 4"/>
          <p:cNvSpPr txBox="1">
            <a:spLocks noChangeArrowheads="1"/>
          </p:cNvSpPr>
          <p:nvPr/>
        </p:nvSpPr>
        <p:spPr bwMode="auto">
          <a:xfrm>
            <a:off x="1492250" y="409575"/>
            <a:ext cx="80613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600">
                <a:solidFill>
                  <a:srgbClr val="FF0000"/>
                </a:solidFill>
              </a:rPr>
              <a:t>Варианты альтернативной гипотезы:</a:t>
            </a:r>
          </a:p>
        </p:txBody>
      </p:sp>
      <p:pic>
        <p:nvPicPr>
          <p:cNvPr id="3584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2063" y="1098550"/>
            <a:ext cx="63722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4"/>
          <p:cNvSpPr>
            <a:spLocks noChangeArrowheads="1"/>
          </p:cNvSpPr>
          <p:nvPr/>
        </p:nvSpPr>
        <p:spPr bwMode="auto">
          <a:xfrm>
            <a:off x="760413" y="265113"/>
            <a:ext cx="9236075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При тестировании гипотезы возможны ошибки:</a:t>
            </a:r>
          </a:p>
          <a:p>
            <a:pPr>
              <a:buFontTx/>
              <a:buChar char="-"/>
            </a:pPr>
            <a:r>
              <a:rPr lang="ru-RU" sz="2000" b="1"/>
              <a:t>Ошибка </a:t>
            </a:r>
            <a:r>
              <a:rPr lang="en-US" sz="2000" b="1"/>
              <a:t>I</a:t>
            </a:r>
            <a:r>
              <a:rPr lang="ru-RU" sz="2000" b="1"/>
              <a:t> рода </a:t>
            </a:r>
            <a:r>
              <a:rPr lang="ru-RU"/>
              <a:t>: мы отвергаем Н0,когда она верна </a:t>
            </a:r>
          </a:p>
          <a:p>
            <a:r>
              <a:rPr lang="ru-RU"/>
              <a:t>Уровень значимости  </a:t>
            </a:r>
            <a:r>
              <a:rPr lang="el-GR"/>
              <a:t>α</a:t>
            </a:r>
            <a:r>
              <a:rPr lang="ru-RU"/>
              <a:t> –вероятность ошибки </a:t>
            </a:r>
            <a:r>
              <a:rPr lang="en-US"/>
              <a:t>I</a:t>
            </a:r>
            <a:r>
              <a:rPr lang="ru-RU"/>
              <a:t> рода </a:t>
            </a:r>
          </a:p>
          <a:p>
            <a:pPr>
              <a:buFontTx/>
              <a:buChar char="-"/>
            </a:pPr>
            <a:r>
              <a:rPr lang="ru-RU" sz="2000" b="1"/>
              <a:t>ошибка </a:t>
            </a:r>
            <a:r>
              <a:rPr lang="en-US" sz="2000" b="1"/>
              <a:t>II</a:t>
            </a:r>
            <a:r>
              <a:rPr lang="ru-RU" sz="2000" b="1"/>
              <a:t> рода</a:t>
            </a:r>
            <a:r>
              <a:rPr lang="ru-RU"/>
              <a:t> : мы принимаем Н0,когда она неверна</a:t>
            </a:r>
          </a:p>
          <a:p>
            <a:pPr>
              <a:buFontTx/>
              <a:buChar char="-"/>
            </a:pPr>
            <a:r>
              <a:rPr lang="el-GR"/>
              <a:t> β</a:t>
            </a:r>
            <a:r>
              <a:rPr lang="en-US"/>
              <a:t>- </a:t>
            </a:r>
            <a:r>
              <a:rPr lang="ru-RU"/>
              <a:t>вероятность ошибки </a:t>
            </a:r>
            <a:r>
              <a:rPr lang="en-US"/>
              <a:t>II </a:t>
            </a:r>
            <a:r>
              <a:rPr lang="ru-RU"/>
              <a:t>рода </a:t>
            </a:r>
          </a:p>
          <a:p>
            <a:r>
              <a:rPr lang="ru-RU"/>
              <a:t>-Величина (1-</a:t>
            </a:r>
            <a:r>
              <a:rPr lang="el-GR"/>
              <a:t> β</a:t>
            </a:r>
            <a:r>
              <a:rPr lang="ru-RU"/>
              <a:t>) –мощность теста –вероятность отклонить Н0,когда верна Н1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3775" y="3371850"/>
            <a:ext cx="737235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698</Words>
  <Application>Microsoft Office PowerPoint</Application>
  <PresentationFormat>Произвольный</PresentationFormat>
  <Paragraphs>111</Paragraphs>
  <Slides>27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Презентация PowerPoint</vt:lpstr>
      <vt:lpstr>Презентация PowerPoint</vt:lpstr>
      <vt:lpstr>Пока не будет доказано, что нулевая гипотеза  ложная, она считается истинной. </vt:lpstr>
      <vt:lpstr>Презентация PowerPoint</vt:lpstr>
      <vt:lpstr>Презентация PowerPoint</vt:lpstr>
      <vt:lpstr>Презентация PowerPoint</vt:lpstr>
      <vt:lpstr>                                  Этапы проверки гипотез:  1) формулировка основной и альтернативной гипотез 2) выбор статистического критерия, на основе которого будет проводиться проверка 3) выбор уровня значимости α 4) определение границ области данной гипотезы 5) подведение итогов и формулировка вывода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ДОВЕРИТЕЛЬНЫЙ ИНТЕРВАЛ ДЛЯ НОРМАЛЬНОГО РАСПРЕДЕЛЕНИЯ  С ИЗВЕСТНЫМ СРЕДНИМ КВАДРАТИЧНЫМ ОТКЛОНЕНИЕМ ПОПУЛЯЦИИ   Известно, что генеральная совокупность распределена нормально со средним квадратичным  5. Найти доверительный интервал для оценки среднего арифметического с надежностью 0,95, если выборочная средняя М =24,15 ,а объем выборки 100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 / В тестирование - маркетинговый метод, используемый для оценки эффективности  веб-страниц и управления ими.   Этот метод также называется разделенным тестированием  (с английского. сплит-тестирование – “разделенное тестирование”).</vt:lpstr>
      <vt:lpstr>При A / В тестировании сравнивают страницы A и B, имеющие разные элементы дизайна (например, разный цвет кнопки заказа товара). На каждую страницу случайным образом запускают 50% аудитории сайта и затем сравнивают, какая страница показывает наибольший процент конверсии.</vt:lpstr>
      <vt:lpstr>Презентация PowerPoint</vt:lpstr>
      <vt:lpstr>Презентация PowerPoint</vt:lpstr>
      <vt:lpstr>Итоги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344</cp:revision>
  <dcterms:created xsi:type="dcterms:W3CDTF">2018-09-20T14:58:52Z</dcterms:created>
  <dcterms:modified xsi:type="dcterms:W3CDTF">2021-08-13T13:37:56Z</dcterms:modified>
</cp:coreProperties>
</file>